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30"/>
  </p:notesMasterIdLst>
  <p:sldIdLst>
    <p:sldId id="260" r:id="rId4"/>
    <p:sldId id="291" r:id="rId5"/>
    <p:sldId id="262" r:id="rId6"/>
    <p:sldId id="263" r:id="rId7"/>
    <p:sldId id="264" r:id="rId8"/>
    <p:sldId id="265" r:id="rId9"/>
    <p:sldId id="268" r:id="rId10"/>
    <p:sldId id="269" r:id="rId11"/>
    <p:sldId id="270" r:id="rId12"/>
    <p:sldId id="273" r:id="rId13"/>
    <p:sldId id="275" r:id="rId14"/>
    <p:sldId id="277" r:id="rId15"/>
    <p:sldId id="278" r:id="rId16"/>
    <p:sldId id="296" r:id="rId17"/>
    <p:sldId id="279" r:id="rId18"/>
    <p:sldId id="280" r:id="rId19"/>
    <p:sldId id="281" r:id="rId20"/>
    <p:sldId id="282" r:id="rId21"/>
    <p:sldId id="293" r:id="rId22"/>
    <p:sldId id="283" r:id="rId23"/>
    <p:sldId id="284" r:id="rId24"/>
    <p:sldId id="285" r:id="rId25"/>
    <p:sldId id="286" r:id="rId26"/>
    <p:sldId id="287" r:id="rId27"/>
    <p:sldId id="288" r:id="rId28"/>
    <p:sldId id="289" r:id="rId29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9"/>
    <p:restoredTop sz="94712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4" Type="http://schemas.openxmlformats.org/officeDocument/2006/relationships/tags" Target="tags/tag1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8C532-C644-8749-840A-64BE23F4546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B5B37-0E9B-834C-ACA6-1C1C70CA0DF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2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8A3E3-E78B-964F-B706-6ED9894A780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2589D-3939-A843-8B91-F3912187449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69583-5545-FD49-B01E-518FD9AFED8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4DBAA-231B-A840-BA49-1A483AEDDB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954280" y="3008814"/>
            <a:ext cx="2492991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dirty="0">
                <a:solidFill>
                  <a:schemeClr val="accent1">
                    <a:lumMod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单选题</a:t>
            </a:r>
            <a:endParaRPr lang="zh-CN" altLang="en-US" sz="6000" b="1" dirty="0">
              <a:solidFill>
                <a:schemeClr val="accent1">
                  <a:lumMod val="7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802062" y="1528679"/>
            <a:ext cx="4797425" cy="10160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+mn-ea"/>
                <a:cs typeface="+mn-ea"/>
                <a:sym typeface="+mn-lt"/>
              </a:rPr>
              <a:t>雅思听力</a:t>
            </a:r>
            <a:endParaRPr lang="zh-CN" altLang="en-US" sz="6000" b="1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b="1">
                <a:solidFill>
                  <a:srgbClr val="FF0000"/>
                </a:solidFill>
              </a:rPr>
              <a:t>听中</a:t>
            </a:r>
            <a:endParaRPr kumimoji="1" lang="zh-CN" altLang="en-US" b="1">
              <a:solidFill>
                <a:srgbClr val="FF0000"/>
              </a:solidFill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960438" y="1935163"/>
            <a:ext cx="10515600" cy="4351337"/>
          </a:xfrm>
        </p:spPr>
        <p:txBody>
          <a:bodyPr/>
          <a:lstStyle/>
          <a:p>
            <a:pPr marL="514350" indent="-514350">
              <a:buFont typeface="+mj-ea"/>
              <a:buAutoNum type="circleNumDbPlain"/>
              <a:defRPr/>
            </a:pPr>
            <a:r>
              <a:rPr kumimoji="1"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定位题干</a:t>
            </a:r>
            <a:endParaRPr kumimoji="1" lang="en-US" altLang="zh-CN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514350" indent="-514350">
              <a:buFont typeface="+mj-ea"/>
              <a:buAutoNum type="circleNumDbPlain"/>
              <a:defRPr/>
            </a:pPr>
            <a:endParaRPr kumimoji="1" lang="en-US" altLang="zh-CN" dirty="0">
              <a:solidFill>
                <a:schemeClr val="accent1">
                  <a:lumMod val="75000"/>
                </a:schemeClr>
              </a:solidFill>
            </a:endParaRPr>
          </a:p>
          <a:p>
            <a:pPr marL="514350" indent="-514350">
              <a:buFont typeface="+mj-ea"/>
              <a:buAutoNum type="circleNumDbPlain"/>
              <a:defRPr/>
            </a:pPr>
            <a:r>
              <a:rPr kumimoji="1"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定位选项（原词</a:t>
            </a:r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kumimoji="1"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同替）</a:t>
            </a:r>
            <a:endParaRPr kumimoji="1" lang="en-US" altLang="zh-CN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514350" indent="-514350">
              <a:buFont typeface="+mj-ea"/>
              <a:buAutoNum type="circleNumDbPlain"/>
              <a:defRPr/>
            </a:pPr>
            <a:endParaRPr kumimoji="1" lang="en-US" altLang="zh-CN" dirty="0">
              <a:solidFill>
                <a:schemeClr val="accent1">
                  <a:lumMod val="75000"/>
                </a:schemeClr>
              </a:solidFill>
            </a:endParaRPr>
          </a:p>
          <a:p>
            <a:pPr marL="514350" indent="-514350">
              <a:buFont typeface="+mj-ea"/>
              <a:buAutoNum type="circleNumDbPlain"/>
              <a:defRPr/>
            </a:pPr>
            <a:r>
              <a:rPr kumimoji="1"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判断（选择，排除）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5294313" y="1246188"/>
            <a:ext cx="1123950" cy="1304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1575" dirty="0" smtClean="0">
                <a:latin typeface="微软雅黑" panose="020B0503020204020204" charset="-122"/>
                <a:ea typeface="微软雅黑" panose="020B0503020204020204" charset="-122"/>
                <a:cs typeface="+mn-cs"/>
              </a:rPr>
              <a:t>同</a:t>
            </a:r>
            <a:r>
              <a:rPr lang="en-US" altLang="zh-CN" sz="1575" dirty="0" smtClean="0">
                <a:latin typeface="微软雅黑" panose="020B0503020204020204" charset="-122"/>
                <a:ea typeface="微软雅黑" panose="020B0503020204020204" charset="-122"/>
                <a:cs typeface="+mn-cs"/>
              </a:rPr>
              <a:t>/</a:t>
            </a:r>
            <a:r>
              <a:rPr lang="zh-CN" altLang="en-US" sz="1575" dirty="0" smtClean="0">
                <a:latin typeface="微软雅黑" panose="020B0503020204020204" charset="-122"/>
                <a:ea typeface="微软雅黑" panose="020B0503020204020204" charset="-122"/>
                <a:cs typeface="+mn-cs"/>
              </a:rPr>
              <a:t>近义词</a:t>
            </a:r>
            <a:endParaRPr lang="zh-CN" altLang="en-US" sz="1575" dirty="0"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575" dirty="0"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1575" dirty="0">
                <a:latin typeface="微软雅黑" panose="020B0503020204020204" charset="-122"/>
                <a:ea typeface="微软雅黑" panose="020B0503020204020204" charset="-122"/>
                <a:cs typeface="+mn-cs"/>
              </a:rPr>
              <a:t>反义词</a:t>
            </a:r>
            <a:endParaRPr lang="en-US" altLang="zh-CN" sz="1575" dirty="0"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575" dirty="0"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1575" dirty="0">
                <a:latin typeface="微软雅黑" panose="020B0503020204020204" charset="-122"/>
                <a:ea typeface="微软雅黑" panose="020B0503020204020204" charset="-122"/>
                <a:cs typeface="+mn-cs"/>
              </a:rPr>
              <a:t>上下义词</a:t>
            </a:r>
            <a:endParaRPr lang="zh-CN" altLang="en-US" sz="1575" dirty="0"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6867" name="文本框 2"/>
          <p:cNvSpPr txBox="1">
            <a:spLocks noChangeArrowheads="1"/>
          </p:cNvSpPr>
          <p:nvPr/>
        </p:nvSpPr>
        <p:spPr bwMode="auto">
          <a:xfrm>
            <a:off x="2684463" y="2938463"/>
            <a:ext cx="1230312" cy="334962"/>
          </a:xfrm>
          <a:prstGeom prst="rect">
            <a:avLst/>
          </a:pr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157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同义替换</a:t>
            </a:r>
            <a:endParaRPr lang="zh-CN" altLang="en-US" sz="1575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" name="左大括号 1"/>
          <p:cNvSpPr/>
          <p:nvPr/>
        </p:nvSpPr>
        <p:spPr>
          <a:xfrm>
            <a:off x="5130800" y="1328738"/>
            <a:ext cx="130175" cy="104933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 marL="0" lvl="0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457200" lvl="1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</a:lstStyle>
          <a:p>
            <a:pPr algn="ctr" defTabSz="685800">
              <a:defRPr/>
            </a:pPr>
            <a:endParaRPr lang="zh-CN" altLang="en-US" sz="975" noProof="1">
              <a:latin typeface="Arial" panose="020B0604020202020204" pitchFamily="34" charset="0"/>
              <a:ea typeface="华文细黑" panose="02010600040101010101" pitchFamily="2" charset="-122"/>
            </a:endParaRPr>
          </a:p>
        </p:txBody>
      </p:sp>
      <p:sp>
        <p:nvSpPr>
          <p:cNvPr id="4" name="左大括号 3"/>
          <p:cNvSpPr/>
          <p:nvPr/>
        </p:nvSpPr>
        <p:spPr>
          <a:xfrm>
            <a:off x="4032250" y="1828799"/>
            <a:ext cx="265530" cy="227396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 marL="0" lvl="0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457200" lvl="1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</a:lstStyle>
          <a:p>
            <a:pPr algn="ctr" defTabSz="685800">
              <a:defRPr/>
            </a:pPr>
            <a:endParaRPr lang="zh-CN" altLang="en-US" sz="975" noProof="1">
              <a:latin typeface="Arial" panose="020B0604020202020204" pitchFamily="34" charset="0"/>
              <a:ea typeface="华文细黑" panose="02010600040101010101" pitchFamily="2" charset="-122"/>
            </a:endParaRPr>
          </a:p>
        </p:txBody>
      </p:sp>
      <p:sp>
        <p:nvSpPr>
          <p:cNvPr id="32773" name="文本框 5"/>
          <p:cNvSpPr txBox="1">
            <a:spLocks noChangeArrowheads="1"/>
          </p:cNvSpPr>
          <p:nvPr/>
        </p:nvSpPr>
        <p:spPr bwMode="auto">
          <a:xfrm>
            <a:off x="4232275" y="1698625"/>
            <a:ext cx="11938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5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词义替换</a:t>
            </a:r>
            <a:endParaRPr lang="zh-CN" altLang="en-US" sz="15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2774" name="文本框 10"/>
          <p:cNvSpPr txBox="1">
            <a:spLocks noChangeArrowheads="1"/>
          </p:cNvSpPr>
          <p:nvPr/>
        </p:nvSpPr>
        <p:spPr bwMode="auto">
          <a:xfrm>
            <a:off x="4238625" y="2917825"/>
            <a:ext cx="10699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5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词性替换</a:t>
            </a:r>
            <a:endParaRPr lang="zh-CN" altLang="en-US" sz="15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5260975" y="3829248"/>
            <a:ext cx="53014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575" dirty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buy something</a:t>
            </a:r>
            <a:r>
              <a:rPr lang="en-US" altLang="zh-CN" sz="1800" dirty="0">
                <a:latin typeface="Calibri" panose="020F0502020204030204" charset="0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  </a:t>
            </a:r>
            <a:r>
              <a:rPr lang="en-US" altLang="zh-CN" sz="1575" dirty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present </a:t>
            </a:r>
            <a:r>
              <a:rPr lang="en-US" altLang="zh-CN" sz="1575" dirty="0" smtClean="0">
                <a:latin typeface="Georgia" panose="02040502050405020303" pitchFamily="18" charset="0"/>
                <a:ea typeface="等线" panose="02010600030101010101" charset="-122"/>
              </a:rPr>
              <a:t>a </a:t>
            </a:r>
            <a:r>
              <a:rPr lang="en-US" altLang="zh-CN" sz="1575" dirty="0" smtClean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receipt</a:t>
            </a:r>
            <a:endParaRPr lang="en-US" altLang="zh-CN" sz="1575" dirty="0" smtClean="0">
              <a:latin typeface="Georgia" panose="02040502050405020303" pitchFamily="18" charset="0"/>
              <a:ea typeface="等线" panose="02010600030101010101" charset="-122"/>
              <a:cs typeface="+mn-cs"/>
            </a:endParaRPr>
          </a:p>
          <a:p>
            <a:pPr>
              <a:spcBef>
                <a:spcPct val="0"/>
              </a:spcBef>
              <a:buNone/>
              <a:defRPr/>
            </a:pPr>
            <a:r>
              <a:rPr lang="en-US" altLang="zh-CN" sz="1575" dirty="0" smtClean="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tent</a:t>
            </a:r>
            <a:r>
              <a:rPr lang="en-US" altLang="zh-CN" sz="1600" dirty="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  <a:sym typeface="Wingdings" panose="05000000000000000000" pitchFamily="2" charset="2"/>
              </a:rPr>
              <a:t> </a:t>
            </a:r>
            <a:r>
              <a:rPr lang="en-US" altLang="zh-CN" sz="1800" dirty="0" smtClean="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  <a:sym typeface="Wingdings" panose="05000000000000000000" pitchFamily="2" charset="2"/>
              </a:rPr>
              <a:t></a:t>
            </a:r>
            <a:r>
              <a:rPr lang="en-US" altLang="zh-CN" sz="1600" dirty="0" smtClean="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  <a:sym typeface="Wingdings" panose="05000000000000000000" pitchFamily="2" charset="2"/>
              </a:rPr>
              <a:t> canvas portable building, put up in a </a:t>
            </a:r>
            <a:r>
              <a:rPr lang="en-US" altLang="zh-CN" sz="1575" dirty="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  <a:sym typeface="Wingdings" panose="05000000000000000000" pitchFamily="2" charset="2"/>
              </a:rPr>
              <a:t>green</a:t>
            </a:r>
            <a:r>
              <a:rPr lang="en-US" altLang="zh-CN" sz="1600" dirty="0" smtClean="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  <a:sym typeface="Wingdings" panose="05000000000000000000" pitchFamily="2" charset="2"/>
              </a:rPr>
              <a:t> space</a:t>
            </a:r>
            <a:endParaRPr lang="en-US" altLang="zh-CN" sz="1575" dirty="0">
              <a:latin typeface="Georgia" panose="02040502050405020303" pitchFamily="18" charset="0"/>
              <a:ea typeface="Georgia" panose="02040502050405020303" pitchFamily="18" charset="0"/>
              <a:cs typeface="Georgia" panose="02040502050405020303" pitchFamily="18" charset="0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/>
        </p:nvSpPr>
        <p:spPr bwMode="auto">
          <a:xfrm>
            <a:off x="5308600" y="2632075"/>
            <a:ext cx="324643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575" dirty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romance</a:t>
            </a:r>
            <a:r>
              <a:rPr lang="en-US" altLang="zh-CN" sz="1800" dirty="0">
                <a:latin typeface="Calibri" panose="020F0502020204030204" charset="0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  </a:t>
            </a:r>
            <a:r>
              <a:rPr lang="en-US" altLang="zh-CN" sz="1575" dirty="0" smtClean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romantic</a:t>
            </a:r>
            <a:endParaRPr lang="en-US" altLang="zh-CN" sz="1575" dirty="0" smtClean="0">
              <a:latin typeface="Georgia" panose="02040502050405020303" pitchFamily="18" charset="0"/>
              <a:ea typeface="等线" panose="02010600030101010101" charset="-122"/>
              <a:cs typeface="+mn-cs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575" dirty="0" smtClean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theatre</a:t>
            </a:r>
            <a:r>
              <a:rPr lang="en-US" altLang="zh-CN" sz="1800" dirty="0" smtClean="0">
                <a:latin typeface="Calibri" panose="020F0502020204030204" charset="0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 </a:t>
            </a:r>
            <a:r>
              <a:rPr lang="en-US" altLang="zh-CN" sz="1800" dirty="0">
                <a:latin typeface="Calibri" panose="020F0502020204030204" charset="0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 </a:t>
            </a:r>
            <a:r>
              <a:rPr lang="en-US" altLang="zh-CN" sz="1575" dirty="0" smtClean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theatrical</a:t>
            </a:r>
            <a:endParaRPr lang="en-US" altLang="zh-CN" sz="1575" dirty="0" smtClean="0">
              <a:latin typeface="Georgia" panose="02040502050405020303" pitchFamily="18" charset="0"/>
              <a:ea typeface="等线" panose="02010600030101010101" charset="-122"/>
              <a:cs typeface="+mn-cs"/>
            </a:endParaRPr>
          </a:p>
          <a:p>
            <a:pPr>
              <a:spcBef>
                <a:spcPct val="0"/>
              </a:spcBef>
              <a:buNone/>
              <a:defRPr/>
            </a:pPr>
            <a:r>
              <a:rPr lang="en-US" altLang="zh-CN" sz="1575" dirty="0" smtClean="0">
                <a:latin typeface="Georgia" panose="02040502050405020303" pitchFamily="18" charset="0"/>
                <a:ea typeface="等线" panose="02010600030101010101" charset="-122"/>
              </a:rPr>
              <a:t>destroy</a:t>
            </a:r>
            <a:r>
              <a:rPr lang="en-US" altLang="zh-CN" sz="1600" dirty="0">
                <a:latin typeface="Calibri" panose="020F0502020204030204" charset="0"/>
                <a:ea typeface="宋体" panose="02010600030101010101" pitchFamily="2" charset="-122"/>
                <a:sym typeface="Wingdings" panose="05000000000000000000" pitchFamily="2" charset="2"/>
              </a:rPr>
              <a:t> </a:t>
            </a:r>
            <a:r>
              <a:rPr lang="en-US" altLang="zh-CN" sz="1600" dirty="0" smtClean="0">
                <a:latin typeface="Calibri" panose="020F0502020204030204" charset="0"/>
                <a:ea typeface="宋体" panose="02010600030101010101" pitchFamily="2" charset="-122"/>
                <a:sym typeface="Wingdings" panose="05000000000000000000" pitchFamily="2" charset="2"/>
              </a:rPr>
              <a:t>destruction </a:t>
            </a:r>
            <a:endParaRPr lang="zh-CN" altLang="en-US" sz="1575" dirty="0">
              <a:latin typeface="Georgia" panose="02040502050405020303" pitchFamily="18" charset="0"/>
              <a:ea typeface="等线" panose="02010600030101010101" charset="-122"/>
              <a:cs typeface="+mn-cs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6496844" y="1210094"/>
            <a:ext cx="28987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575" dirty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statue</a:t>
            </a:r>
            <a:r>
              <a:rPr lang="en-US" altLang="zh-CN" sz="1800" dirty="0">
                <a:latin typeface="Calibri" panose="020F0502020204030204" charset="0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  </a:t>
            </a:r>
            <a:r>
              <a:rPr lang="en-US" altLang="zh-CN" sz="1575" dirty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sculpture </a:t>
            </a:r>
            <a:endParaRPr lang="en-US" altLang="zh-CN" sz="1575" dirty="0">
              <a:latin typeface="Georgia" panose="02040502050405020303" pitchFamily="18" charset="0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6240462" y="1731962"/>
            <a:ext cx="33035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575">
                <a:latin typeface="Georgia" panose="02040502050405020303" pitchFamily="18" charset="0"/>
                <a:ea typeface="等线" panose="02010600030101010101" charset="-122"/>
                <a:cs typeface="+mn-cs"/>
              </a:rPr>
              <a:t>boring</a:t>
            </a:r>
            <a:r>
              <a:rPr lang="en-US" altLang="zh-CN" sz="1800">
                <a:latin typeface="Calibri" panose="020F0502020204030204" charset="0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  </a:t>
            </a:r>
            <a:r>
              <a:rPr lang="en-US" altLang="zh-CN" sz="1575">
                <a:latin typeface="Georgia" panose="02040502050405020303" pitchFamily="18" charset="0"/>
                <a:ea typeface="等线" panose="02010600030101010101" charset="-122"/>
                <a:cs typeface="+mn-cs"/>
              </a:rPr>
              <a:t>not interesting</a:t>
            </a:r>
            <a:endParaRPr lang="en-US" altLang="zh-CN" sz="1575">
              <a:latin typeface="Georgia" panose="02040502050405020303" pitchFamily="18" charset="0"/>
              <a:ea typeface="等线" panose="02010600030101010101" charset="-122"/>
              <a:cs typeface="+mn-cs"/>
            </a:endParaRPr>
          </a:p>
        </p:txBody>
      </p:sp>
      <p:sp>
        <p:nvSpPr>
          <p:cNvPr id="32779" name="文本框 6"/>
          <p:cNvSpPr txBox="1">
            <a:spLocks noChangeArrowheads="1"/>
          </p:cNvSpPr>
          <p:nvPr/>
        </p:nvSpPr>
        <p:spPr bwMode="auto">
          <a:xfrm>
            <a:off x="4297780" y="3933032"/>
            <a:ext cx="11541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5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释义类</a:t>
            </a:r>
            <a:endParaRPr lang="zh-CN" altLang="en-US" sz="15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2541" name="文本框 2"/>
          <p:cNvSpPr txBox="1">
            <a:spLocks noChangeArrowheads="1"/>
          </p:cNvSpPr>
          <p:nvPr/>
        </p:nvSpPr>
        <p:spPr bwMode="auto">
          <a:xfrm>
            <a:off x="6230938" y="2168525"/>
            <a:ext cx="24638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575" dirty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vegetation</a:t>
            </a:r>
            <a:r>
              <a:rPr lang="zh-CN" altLang="en-US" sz="1575" dirty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 </a:t>
            </a:r>
            <a:r>
              <a:rPr lang="en-US" altLang="zh-CN" sz="1800" dirty="0">
                <a:latin typeface="Calibri" panose="020F0502020204030204" charset="0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</a:t>
            </a:r>
            <a:r>
              <a:rPr lang="zh-CN" altLang="en-US" sz="1575" dirty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 </a:t>
            </a:r>
            <a:r>
              <a:rPr lang="en-US" altLang="zh-CN" sz="1575" dirty="0" smtClean="0">
                <a:latin typeface="Georgia" panose="02040502050405020303" pitchFamily="18" charset="0"/>
                <a:ea typeface="等线" panose="02010600030101010101" charset="-122"/>
                <a:cs typeface="+mn-cs"/>
              </a:rPr>
              <a:t>bushes</a:t>
            </a:r>
            <a:endParaRPr lang="en-US" altLang="zh-CN" sz="1575" dirty="0">
              <a:latin typeface="Georgia" panose="02040502050405020303" pitchFamily="18" charset="0"/>
              <a:ea typeface="等线" panose="02010600030101010101" charset="-122"/>
              <a:cs typeface="+mn-cs"/>
            </a:endParaRPr>
          </a:p>
        </p:txBody>
      </p:sp>
      <p:sp>
        <p:nvSpPr>
          <p:cNvPr id="16" name="左大括号 15"/>
          <p:cNvSpPr/>
          <p:nvPr/>
        </p:nvSpPr>
        <p:spPr>
          <a:xfrm>
            <a:off x="5167313" y="2676525"/>
            <a:ext cx="93662" cy="8064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 marL="0" lvl="0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457200" lvl="1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</a:lstStyle>
          <a:p>
            <a:pPr algn="ctr" defTabSz="685800">
              <a:defRPr/>
            </a:pPr>
            <a:endParaRPr lang="zh-CN" altLang="en-US" sz="975" noProof="1">
              <a:latin typeface="Arial" panose="020B0604020202020204" pitchFamily="34" charset="0"/>
              <a:ea typeface="华文细黑" panose="02010600040101010101" pitchFamily="2" charset="-122"/>
            </a:endParaRPr>
          </a:p>
        </p:txBody>
      </p:sp>
      <p:sp>
        <p:nvSpPr>
          <p:cNvPr id="36879" name="文本框 2"/>
          <p:cNvSpPr txBox="1">
            <a:spLocks noChangeArrowheads="1"/>
          </p:cNvSpPr>
          <p:nvPr/>
        </p:nvSpPr>
        <p:spPr bwMode="auto">
          <a:xfrm>
            <a:off x="2684463" y="4976091"/>
            <a:ext cx="6424613" cy="106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1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楷体" panose="02010609060101010101" pitchFamily="49" charset="-122"/>
                <a:cs typeface="+mn-cs"/>
              </a:rPr>
              <a:t>Tip:</a:t>
            </a:r>
            <a:r>
              <a:rPr lang="en-US" altLang="zh-CN" sz="2100" b="1" dirty="0">
                <a:solidFill>
                  <a:schemeClr val="accent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</a:t>
            </a:r>
            <a:r>
              <a:rPr lang="zh-CN" altLang="en-US" sz="2100" b="1" dirty="0"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题干和选项都会被替换</a:t>
            </a:r>
            <a:endParaRPr lang="zh-CN" altLang="en-US" sz="2100" b="1" dirty="0"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100" b="1" dirty="0"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    替换形式不同，理解难度不同</a:t>
            </a:r>
            <a:endParaRPr lang="en-US" altLang="zh-CN" sz="2100" b="1" dirty="0"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100" b="1" dirty="0"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    结合上下文理解</a:t>
            </a:r>
            <a:endParaRPr lang="zh-CN" altLang="en-US" sz="2100" b="1" dirty="0"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17" name="左大括号 16"/>
          <p:cNvSpPr/>
          <p:nvPr/>
        </p:nvSpPr>
        <p:spPr>
          <a:xfrm>
            <a:off x="5102225" y="3890032"/>
            <a:ext cx="158750" cy="52476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 marL="0" lvl="0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457200" lvl="1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</a:lstStyle>
          <a:p>
            <a:pPr algn="ctr" defTabSz="685800">
              <a:defRPr/>
            </a:pPr>
            <a:endParaRPr lang="zh-CN" altLang="en-US" sz="975" noProof="1">
              <a:latin typeface="Arial" panose="020B0604020202020204" pitchFamily="34" charset="0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b="1">
                <a:solidFill>
                  <a:srgbClr val="FF0000"/>
                </a:solidFill>
              </a:rPr>
              <a:t>高频否定词</a:t>
            </a:r>
            <a:endParaRPr kumimoji="1" lang="zh-CN" altLang="en-US" b="1">
              <a:solidFill>
                <a:srgbClr val="FF0000"/>
              </a:solidFill>
            </a:endParaRPr>
          </a:p>
        </p:txBody>
      </p:sp>
      <p:sp>
        <p:nvSpPr>
          <p:cNvPr id="34818" name="内容占位符 2"/>
          <p:cNvSpPr>
            <a:spLocks noGrp="1"/>
          </p:cNvSpPr>
          <p:nvPr>
            <p:ph idx="1"/>
          </p:nvPr>
        </p:nvSpPr>
        <p:spPr>
          <a:xfrm>
            <a:off x="1878013" y="1825625"/>
            <a:ext cx="9475787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/>
              <a:t>no, not, </a:t>
            </a:r>
            <a:r>
              <a:rPr kumimoji="1" lang="en-US" altLang="zh-CN" dirty="0" err="1" smtClean="0"/>
              <a:t>n’t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rather than= instead of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unlike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hardly=barely=rarely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little, few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/>
          <p:cNvSpPr txBox="1"/>
          <p:nvPr/>
        </p:nvSpPr>
        <p:spPr>
          <a:xfrm>
            <a:off x="2135187" y="1154113"/>
            <a:ext cx="8356349" cy="3971925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kumimoji="1" lang="zh-CN" altLang="en-US" sz="3600" b="1" dirty="0">
                <a:solidFill>
                  <a:srgbClr val="FF0000"/>
                </a:solidFill>
                <a:latin typeface="Kaiti SC" charset="-122"/>
                <a:ea typeface="Kaiti SC" charset="-122"/>
                <a:cs typeface="Kaiti SC" charset="-122"/>
              </a:rPr>
              <a:t>错误选项特点：</a:t>
            </a:r>
            <a:endParaRPr kumimoji="1" lang="en-US" altLang="zh-CN" sz="3600" b="1" dirty="0">
              <a:solidFill>
                <a:srgbClr val="FF0000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pPr>
              <a:defRPr/>
            </a:pPr>
            <a:r>
              <a:rPr kumimoji="1" lang="zh-CN" altLang="en-US" sz="3600" b="1" dirty="0">
                <a:latin typeface="Kaiti SC" charset="-122"/>
                <a:ea typeface="Kaiti SC" charset="-122"/>
                <a:cs typeface="Kaiti SC" charset="-122"/>
              </a:rPr>
              <a:t>原词原句（非名词）一般</a:t>
            </a:r>
            <a:r>
              <a:rPr kumimoji="1" lang="zh-CN" altLang="en-US" sz="3600" b="1" dirty="0">
                <a:solidFill>
                  <a:srgbClr val="0070C0"/>
                </a:solidFill>
                <a:latin typeface="Kaiti SC" charset="-122"/>
                <a:ea typeface="Kaiti SC" charset="-122"/>
                <a:cs typeface="Kaiti SC" charset="-122"/>
              </a:rPr>
              <a:t>不选</a:t>
            </a:r>
            <a:endParaRPr kumimoji="1" lang="en-US" altLang="zh-CN" sz="3600" b="1" dirty="0">
              <a:solidFill>
                <a:srgbClr val="0070C0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pPr>
              <a:defRPr/>
            </a:pPr>
            <a:endParaRPr kumimoji="1" lang="en-US" altLang="zh-CN" sz="3600" b="1" dirty="0">
              <a:latin typeface="Kaiti SC" charset="-122"/>
              <a:ea typeface="Kaiti SC" charset="-122"/>
              <a:cs typeface="Kaiti SC" charset="-122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kumimoji="1" lang="zh-CN" altLang="en-US" sz="3600" b="1" dirty="0">
                <a:solidFill>
                  <a:srgbClr val="FF0000"/>
                </a:solidFill>
                <a:latin typeface="Kaiti SC" charset="-122"/>
                <a:ea typeface="Kaiti SC" charset="-122"/>
                <a:cs typeface="Kaiti SC" charset="-122"/>
              </a:rPr>
              <a:t>正确选项特点：</a:t>
            </a:r>
            <a:endParaRPr kumimoji="1" lang="zh-CN" altLang="en-US" sz="3600" b="1" dirty="0">
              <a:solidFill>
                <a:srgbClr val="FF0000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pPr>
              <a:defRPr/>
            </a:pPr>
            <a:r>
              <a:rPr kumimoji="1" lang="zh-CN" altLang="en-US" sz="3600" b="1" dirty="0">
                <a:latin typeface="Kaiti SC" charset="-122"/>
                <a:ea typeface="Kaiti SC" charset="-122"/>
                <a:cs typeface="Kaiti SC" charset="-122"/>
              </a:rPr>
              <a:t>同义替换的选项优先</a:t>
            </a:r>
            <a:r>
              <a:rPr kumimoji="1" lang="zh-CN" altLang="en-US" sz="3600" b="1" dirty="0">
                <a:solidFill>
                  <a:schemeClr val="accent6">
                    <a:lumMod val="75000"/>
                  </a:schemeClr>
                </a:solidFill>
                <a:latin typeface="Kaiti SC" charset="-122"/>
                <a:ea typeface="Kaiti SC" charset="-122"/>
                <a:cs typeface="Kaiti SC" charset="-122"/>
              </a:rPr>
              <a:t>选择</a:t>
            </a:r>
            <a:endParaRPr kumimoji="1" lang="zh-CN" altLang="en-US" sz="3600" b="1" dirty="0">
              <a:solidFill>
                <a:schemeClr val="accent6">
                  <a:lumMod val="75000"/>
                </a:schemeClr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pPr>
              <a:defRPr/>
            </a:pPr>
            <a:r>
              <a:rPr kumimoji="1" lang="zh-CN" altLang="en-US" sz="3600" b="1" dirty="0" smtClean="0">
                <a:latin typeface="Kaiti SC" charset="-122"/>
                <a:ea typeface="Kaiti SC" charset="-122"/>
                <a:cs typeface="Kaiti SC" charset="-122"/>
              </a:rPr>
              <a:t>信号</a:t>
            </a:r>
            <a:r>
              <a:rPr kumimoji="1" lang="zh-CN" altLang="en-US" sz="3600" b="1" dirty="0">
                <a:latin typeface="Kaiti SC" charset="-122"/>
                <a:ea typeface="Kaiti SC" charset="-122"/>
                <a:cs typeface="Kaiti SC" charset="-122"/>
              </a:rPr>
              <a:t>词</a:t>
            </a:r>
            <a:r>
              <a:rPr kumimoji="1" lang="en-US" altLang="zh-CN" sz="3600" b="1" dirty="0">
                <a:latin typeface="Kaiti SC" charset="-122"/>
                <a:ea typeface="Kaiti SC" charset="-122"/>
                <a:cs typeface="Kaiti SC" charset="-122"/>
              </a:rPr>
              <a:t>(</a:t>
            </a:r>
            <a:r>
              <a:rPr kumimoji="1" lang="zh-CN" altLang="en-US" sz="3600" b="1" dirty="0">
                <a:latin typeface="Kaiti SC" charset="-122"/>
                <a:ea typeface="Kaiti SC" charset="-122"/>
                <a:cs typeface="Kaiti SC" charset="-122"/>
              </a:rPr>
              <a:t>转折，</a:t>
            </a:r>
            <a:r>
              <a:rPr kumimoji="1" lang="zh-CN" altLang="en-US" sz="3600" b="1" dirty="0" smtClean="0">
                <a:latin typeface="Kaiti SC" charset="-122"/>
                <a:ea typeface="Kaiti SC" charset="-122"/>
                <a:cs typeface="Kaiti SC" charset="-122"/>
              </a:rPr>
              <a:t>因果等）</a:t>
            </a:r>
            <a:r>
              <a:rPr kumimoji="1" lang="zh-CN" altLang="en-US" sz="3600" b="1" dirty="0">
                <a:latin typeface="Kaiti SC" charset="-122"/>
                <a:ea typeface="Kaiti SC" charset="-122"/>
                <a:cs typeface="Kaiti SC" charset="-122"/>
              </a:rPr>
              <a:t>后方一般</a:t>
            </a:r>
            <a:r>
              <a:rPr kumimoji="1" lang="zh-CN" altLang="en-US" sz="3600" b="1" dirty="0" smtClean="0">
                <a:solidFill>
                  <a:schemeClr val="accent6">
                    <a:lumMod val="75000"/>
                  </a:schemeClr>
                </a:solidFill>
                <a:latin typeface="Kaiti SC" charset="-122"/>
                <a:ea typeface="Kaiti SC" charset="-122"/>
                <a:cs typeface="Kaiti SC" charset="-122"/>
              </a:rPr>
              <a:t>选择</a:t>
            </a:r>
            <a:endParaRPr kumimoji="1" lang="en-US" altLang="zh-CN" sz="3600" b="1" dirty="0">
              <a:solidFill>
                <a:schemeClr val="accent6">
                  <a:lumMod val="75000"/>
                </a:schemeClr>
              </a:solidFill>
              <a:latin typeface="Kaiti SC" charset="-122"/>
              <a:ea typeface="Kaiti SC" charset="-122"/>
              <a:cs typeface="Kaiti SC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b="1" dirty="0" smtClean="0">
                <a:solidFill>
                  <a:srgbClr val="FF0000"/>
                </a:solidFill>
              </a:rPr>
              <a:t>信号词</a:t>
            </a:r>
            <a:r>
              <a:rPr kumimoji="1" lang="en-US" altLang="zh-CN" b="1" dirty="0" smtClean="0">
                <a:solidFill>
                  <a:srgbClr val="FF0000"/>
                </a:solidFill>
              </a:rPr>
              <a:t>signposting</a:t>
            </a:r>
            <a:r>
              <a:rPr kumimoji="1" lang="zh-CN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zh-CN" b="1" dirty="0" smtClean="0">
                <a:solidFill>
                  <a:srgbClr val="FF0000"/>
                </a:solidFill>
              </a:rPr>
              <a:t>words</a:t>
            </a:r>
            <a:endParaRPr kumimoji="1"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38400" y="1825625"/>
            <a:ext cx="3517232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b="1" dirty="0" smtClean="0"/>
              <a:t>转折类</a:t>
            </a:r>
            <a:endParaRPr kumimoji="1" lang="en-US" altLang="zh-CN" b="1" dirty="0" smtClean="0"/>
          </a:p>
          <a:p>
            <a:pPr marL="0" indent="0">
              <a:buNone/>
            </a:pPr>
            <a:endParaRPr kumimoji="1" lang="en-US" altLang="zh-CN" b="1" dirty="0" smtClean="0"/>
          </a:p>
          <a:p>
            <a:r>
              <a:rPr kumimoji="1" lang="en-US" altLang="zh-CN" b="1" dirty="0" smtClean="0"/>
              <a:t>but</a:t>
            </a:r>
            <a:endParaRPr kumimoji="1" lang="en-US" altLang="zh-CN" b="1" dirty="0" smtClean="0"/>
          </a:p>
          <a:p>
            <a:r>
              <a:rPr kumimoji="1" lang="en-US" altLang="zh-CN" b="1" dirty="0" smtClean="0"/>
              <a:t>however</a:t>
            </a:r>
            <a:endParaRPr kumimoji="1" lang="en-US" altLang="zh-CN" b="1" dirty="0" smtClean="0"/>
          </a:p>
          <a:p>
            <a:r>
              <a:rPr kumimoji="1" lang="en-US" altLang="zh-CN" b="1" dirty="0" smtClean="0"/>
              <a:t>in fact</a:t>
            </a:r>
            <a:endParaRPr kumimoji="1" lang="en-US" altLang="zh-CN" b="1" dirty="0" smtClean="0"/>
          </a:p>
          <a:p>
            <a:r>
              <a:rPr kumimoji="1" lang="en-US" altLang="zh-CN" b="1" dirty="0" smtClean="0"/>
              <a:t>although/though</a:t>
            </a:r>
            <a:endParaRPr kumimoji="1" lang="en-US" altLang="zh-CN" b="1" dirty="0" smtClean="0"/>
          </a:p>
          <a:p>
            <a:r>
              <a:rPr kumimoji="1" lang="en-US" altLang="zh-CN" b="1" dirty="0" smtClean="0"/>
              <a:t>unfortunately </a:t>
            </a:r>
            <a:endParaRPr kumimoji="1" lang="zh-CN" altLang="en-US" b="1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7042485" y="1825625"/>
            <a:ext cx="35172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/>
              <a:buNone/>
            </a:pPr>
            <a:r>
              <a:rPr kumimoji="1" lang="zh-CN" altLang="en-US" b="1" dirty="0" smtClean="0"/>
              <a:t>因果类</a:t>
            </a:r>
            <a:endParaRPr kumimoji="1" lang="en-US" altLang="zh-CN" b="1" dirty="0" smtClean="0"/>
          </a:p>
          <a:p>
            <a:pPr marL="0" indent="0">
              <a:buFont typeface="Arial" panose="020B0604020202020204"/>
              <a:buNone/>
            </a:pPr>
            <a:endParaRPr kumimoji="1" lang="en-US" altLang="zh-CN" b="1" dirty="0" smtClean="0"/>
          </a:p>
          <a:p>
            <a:r>
              <a:rPr kumimoji="1" lang="en-US" altLang="zh-CN" b="1" dirty="0" smtClean="0"/>
              <a:t>because</a:t>
            </a:r>
            <a:endParaRPr kumimoji="1" lang="en-US" altLang="zh-CN" b="1" dirty="0" smtClean="0"/>
          </a:p>
          <a:p>
            <a:r>
              <a:rPr kumimoji="1" lang="en-US" altLang="zh-CN" b="1" dirty="0" smtClean="0"/>
              <a:t>so</a:t>
            </a:r>
            <a:endParaRPr kumimoji="1" lang="en-US" altLang="zh-CN" b="1" dirty="0" smtClean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b="1">
                <a:solidFill>
                  <a:srgbClr val="FF0000"/>
                </a:solidFill>
              </a:rPr>
              <a:t>听后</a:t>
            </a:r>
            <a:endParaRPr kumimoji="1" lang="zh-CN" altLang="en-US" b="1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  <a:defRPr/>
            </a:pPr>
            <a:r>
              <a:rPr kumimoji="1"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一篇文章</a:t>
            </a:r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kumimoji="1"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题量在五个及以上）三个选项均会使用至少一次，利用确定的题推断漏听的题。</a:t>
            </a:r>
            <a:endParaRPr kumimoji="1" lang="en-US" altLang="zh-CN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标题 1"/>
          <p:cNvSpPr>
            <a:spLocks noGrp="1"/>
          </p:cNvSpPr>
          <p:nvPr>
            <p:ph type="title"/>
          </p:nvPr>
        </p:nvSpPr>
        <p:spPr>
          <a:xfrm>
            <a:off x="838200" y="17176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6600" b="1" dirty="0">
                <a:solidFill>
                  <a:srgbClr val="FF0000"/>
                </a:solidFill>
              </a:rPr>
              <a:t>Practice </a:t>
            </a:r>
            <a:endParaRPr kumimoji="1" lang="zh-CN" altLang="en-US" sz="6600" b="1" dirty="0">
              <a:solidFill>
                <a:srgbClr val="FF0000"/>
              </a:solidFill>
            </a:endParaRPr>
          </a:p>
        </p:txBody>
      </p:sp>
      <p:sp>
        <p:nvSpPr>
          <p:cNvPr id="37890" name="内容占位符 2"/>
          <p:cNvSpPr>
            <a:spLocks noGrp="1"/>
          </p:cNvSpPr>
          <p:nvPr>
            <p:ph idx="1"/>
          </p:nvPr>
        </p:nvSpPr>
        <p:spPr>
          <a:xfrm>
            <a:off x="838200" y="3352800"/>
            <a:ext cx="10515600" cy="2824163"/>
          </a:xfrm>
        </p:spPr>
        <p:txBody>
          <a:bodyPr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kumimoji="1" lang="en-US" altLang="zh-CN" sz="4000" b="1" u="sng"/>
              <a:t>12-5-2 p12</a:t>
            </a:r>
            <a:endParaRPr kumimoji="1" lang="zh-CN" altLang="en-US" sz="4000" b="1" u="sng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文本框 1"/>
          <p:cNvSpPr txBox="1">
            <a:spLocks noChangeArrowheads="1"/>
          </p:cNvSpPr>
          <p:nvPr/>
        </p:nvSpPr>
        <p:spPr bwMode="auto">
          <a:xfrm>
            <a:off x="10163175" y="2867025"/>
            <a:ext cx="1201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>
                <a:solidFill>
                  <a:srgbClr val="FF0000"/>
                </a:solidFill>
              </a:rPr>
              <a:t>12-5-2 p12</a:t>
            </a:r>
            <a:endParaRPr kumimoji="1" lang="zh-CN" altLang="en-US" sz="1800">
              <a:solidFill>
                <a:srgbClr val="FF0000"/>
              </a:solidFill>
            </a:endParaRPr>
          </a:p>
        </p:txBody>
      </p:sp>
      <p:pic>
        <p:nvPicPr>
          <p:cNvPr id="38914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938" y="515938"/>
            <a:ext cx="7904162" cy="591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5" name="文本框 1"/>
          <p:cNvSpPr txBox="1">
            <a:spLocks noChangeArrowheads="1"/>
          </p:cNvSpPr>
          <p:nvPr/>
        </p:nvSpPr>
        <p:spPr bwMode="auto">
          <a:xfrm>
            <a:off x="10850563" y="4999038"/>
            <a:ext cx="8763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/>
              <a:t>1</a:t>
            </a:r>
            <a:r>
              <a:rPr kumimoji="1" lang="en-US" altLang="zh-CN" sz="1800"/>
              <a:t>’</a:t>
            </a:r>
            <a:r>
              <a:rPr kumimoji="1" lang="en-US" altLang="zh-CN" sz="1800"/>
              <a:t>00’’</a:t>
            </a:r>
            <a:endParaRPr kumimoji="1" lang="zh-CN" altLang="en-US"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标题 1"/>
          <p:cNvSpPr>
            <a:spLocks noGrp="1"/>
          </p:cNvSpPr>
          <p:nvPr>
            <p:ph type="title"/>
          </p:nvPr>
        </p:nvSpPr>
        <p:spPr>
          <a:xfrm>
            <a:off x="728663" y="365125"/>
            <a:ext cx="10515600" cy="1325563"/>
          </a:xfrm>
        </p:spPr>
        <p:txBody>
          <a:bodyPr/>
          <a:lstStyle/>
          <a:p>
            <a:pPr algn="ctr" eaLnBrk="1" hangingPunct="1"/>
            <a:r>
              <a:rPr kumimoji="1" lang="en-US" altLang="zh-CN"/>
              <a:t>Answers </a:t>
            </a:r>
            <a:endParaRPr kumimoji="1" lang="zh-CN" altLang="en-US"/>
          </a:p>
        </p:txBody>
      </p:sp>
      <p:sp>
        <p:nvSpPr>
          <p:cNvPr id="39938" name="内容占位符 2"/>
          <p:cNvSpPr>
            <a:spLocks noGrp="1"/>
          </p:cNvSpPr>
          <p:nvPr>
            <p:ph idx="1"/>
          </p:nvPr>
        </p:nvSpPr>
        <p:spPr>
          <a:xfrm>
            <a:off x="1484313" y="1824037"/>
            <a:ext cx="10515600" cy="4351338"/>
          </a:xfrm>
        </p:spPr>
        <p:txBody>
          <a:bodyPr/>
          <a:lstStyle/>
          <a:p>
            <a:pPr marL="0" indent="0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11. </a:t>
            </a:r>
            <a:r>
              <a:rPr kumimoji="1" lang="en-US" altLang="zh-CN" sz="4000" b="1" dirty="0">
                <a:solidFill>
                  <a:srgbClr val="FF0000"/>
                </a:solidFill>
              </a:rPr>
              <a:t>A </a:t>
            </a: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kumimoji="1" lang="en-US" altLang="zh-CN" sz="4000" b="1" dirty="0">
                <a:solidFill>
                  <a:srgbClr val="FF0000"/>
                </a:solidFill>
              </a:rPr>
              <a:t>12. A</a:t>
            </a: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kumimoji="1" lang="en-US" altLang="zh-CN" sz="4000" b="1" dirty="0">
                <a:solidFill>
                  <a:srgbClr val="FF0000"/>
                </a:solidFill>
              </a:rPr>
              <a:t>13. C </a:t>
            </a: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kumimoji="1" lang="en-US" altLang="zh-CN" sz="4000" b="1" dirty="0">
                <a:solidFill>
                  <a:srgbClr val="FF0000"/>
                </a:solidFill>
              </a:rPr>
              <a:t>14. C</a:t>
            </a: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endParaRPr kumimoji="1" lang="zh-CN" altLang="en-US" sz="4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标题 1"/>
          <p:cNvSpPr>
            <a:spLocks noGrp="1"/>
          </p:cNvSpPr>
          <p:nvPr>
            <p:ph type="title"/>
          </p:nvPr>
        </p:nvSpPr>
        <p:spPr>
          <a:xfrm>
            <a:off x="838200" y="17176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5400" b="1" dirty="0">
                <a:solidFill>
                  <a:srgbClr val="FF0000"/>
                </a:solidFill>
              </a:rPr>
              <a:t>Practice </a:t>
            </a:r>
            <a:endParaRPr kumimoji="1" lang="zh-CN" altLang="en-US" sz="5400" b="1" dirty="0">
              <a:solidFill>
                <a:srgbClr val="FF0000"/>
              </a:solidFill>
            </a:endParaRPr>
          </a:p>
        </p:txBody>
      </p:sp>
      <p:sp>
        <p:nvSpPr>
          <p:cNvPr id="37890" name="内容占位符 2"/>
          <p:cNvSpPr>
            <a:spLocks noGrp="1"/>
          </p:cNvSpPr>
          <p:nvPr>
            <p:ph idx="1"/>
          </p:nvPr>
        </p:nvSpPr>
        <p:spPr>
          <a:xfrm>
            <a:off x="838200" y="3352800"/>
            <a:ext cx="10515600" cy="2824163"/>
          </a:xfrm>
        </p:spPr>
        <p:txBody>
          <a:bodyPr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kumimoji="1" lang="en-US" altLang="zh-CN" sz="3600" b="1" u="sng" dirty="0" smtClean="0"/>
              <a:t>8-2-2 p36</a:t>
            </a:r>
            <a:endParaRPr kumimoji="1" lang="zh-CN" altLang="en-US" sz="3600" b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b="1" u="sng" dirty="0" smtClean="0">
                <a:solidFill>
                  <a:srgbClr val="FF0000"/>
                </a:solidFill>
              </a:rPr>
              <a:t>单选题考情</a:t>
            </a:r>
            <a:endParaRPr kumimoji="1" lang="zh-CN" altLang="en-US" b="1" u="sng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sz="3200" b="1" dirty="0" smtClean="0"/>
              <a:t>每场必考</a:t>
            </a:r>
            <a:endParaRPr kumimoji="1" lang="en-US" altLang="zh-CN" sz="3200" b="1" dirty="0" smtClean="0"/>
          </a:p>
          <a:p>
            <a:pPr marL="514350" indent="-514350">
              <a:buFont typeface="+mj-lt"/>
              <a:buAutoNum type="arabicPeriod"/>
            </a:pPr>
            <a:endParaRPr kumimoji="1" lang="en-US" altLang="zh-CN" sz="3200" b="1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3200" b="1" dirty="0" smtClean="0"/>
              <a:t>在选择题（单选 ，多选，配对）中最高频且比例最大</a:t>
            </a:r>
            <a:endParaRPr kumimoji="1" lang="en-US" altLang="zh-CN" sz="3200" b="1" dirty="0" smtClean="0"/>
          </a:p>
          <a:p>
            <a:pPr marL="514350" indent="-514350">
              <a:buFont typeface="+mj-lt"/>
              <a:buAutoNum type="arabicPeriod"/>
            </a:pPr>
            <a:endParaRPr kumimoji="1" lang="en-US" altLang="zh-CN" sz="3200" b="1" dirty="0"/>
          </a:p>
          <a:p>
            <a:pPr marL="514350" indent="-514350">
              <a:buFont typeface="+mj-lt"/>
              <a:buAutoNum type="arabicPeriod"/>
            </a:pPr>
            <a:endParaRPr kumimoji="1" lang="en-US" altLang="zh-CN" sz="3200" b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文本框 1"/>
          <p:cNvSpPr txBox="1">
            <a:spLocks noChangeArrowheads="1"/>
          </p:cNvSpPr>
          <p:nvPr/>
        </p:nvSpPr>
        <p:spPr bwMode="auto">
          <a:xfrm>
            <a:off x="819150" y="1887538"/>
            <a:ext cx="10858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>
                <a:solidFill>
                  <a:srgbClr val="FF0000"/>
                </a:solidFill>
              </a:rPr>
              <a:t>8-2-2 p36</a:t>
            </a:r>
            <a:endParaRPr kumimoji="1" lang="zh-CN" altLang="en-US" sz="1800">
              <a:solidFill>
                <a:srgbClr val="FF0000"/>
              </a:solidFill>
            </a:endParaRPr>
          </a:p>
        </p:txBody>
      </p:sp>
      <p:pic>
        <p:nvPicPr>
          <p:cNvPr id="40962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0100" y="0"/>
            <a:ext cx="5275263" cy="6584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文本框 1"/>
          <p:cNvSpPr txBox="1">
            <a:spLocks noChangeArrowheads="1"/>
          </p:cNvSpPr>
          <p:nvPr/>
        </p:nvSpPr>
        <p:spPr bwMode="auto">
          <a:xfrm>
            <a:off x="950913" y="5010150"/>
            <a:ext cx="7032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/>
              <a:t>3’10’’</a:t>
            </a:r>
            <a:endParaRPr kumimoji="1" lang="zh-CN" altLang="en-US"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标题 1"/>
          <p:cNvSpPr>
            <a:spLocks noGrp="1"/>
          </p:cNvSpPr>
          <p:nvPr>
            <p:ph type="title"/>
          </p:nvPr>
        </p:nvSpPr>
        <p:spPr>
          <a:xfrm>
            <a:off x="728663" y="365125"/>
            <a:ext cx="10515600" cy="1325563"/>
          </a:xfrm>
        </p:spPr>
        <p:txBody>
          <a:bodyPr/>
          <a:lstStyle/>
          <a:p>
            <a:pPr algn="ctr" eaLnBrk="1" hangingPunct="1"/>
            <a:r>
              <a:rPr kumimoji="1" lang="en-US" altLang="zh-CN"/>
              <a:t>Answers </a:t>
            </a:r>
            <a:endParaRPr kumimoji="1" lang="zh-CN" altLang="en-US"/>
          </a:p>
        </p:txBody>
      </p:sp>
      <p:sp>
        <p:nvSpPr>
          <p:cNvPr id="41986" name="内容占位符 2"/>
          <p:cNvSpPr>
            <a:spLocks noGrp="1"/>
          </p:cNvSpPr>
          <p:nvPr>
            <p:ph idx="1"/>
          </p:nvPr>
        </p:nvSpPr>
        <p:spPr>
          <a:xfrm>
            <a:off x="569913" y="1838325"/>
            <a:ext cx="10515600" cy="4351338"/>
          </a:xfrm>
        </p:spPr>
        <p:txBody>
          <a:bodyPr/>
          <a:lstStyle/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15. C 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16. A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17. C 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18. B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19. C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20. A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endParaRPr kumimoji="1" lang="zh-CN" altLang="en-US" sz="40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</a:rPr>
              <a:t>Section3</a:t>
            </a:r>
            <a:r>
              <a:rPr kumimoji="1" lang="zh-CN" altLang="en-US" dirty="0">
                <a:solidFill>
                  <a:srgbClr val="FF0000"/>
                </a:solidFill>
              </a:rPr>
              <a:t>单选</a:t>
            </a:r>
            <a:r>
              <a:rPr kumimoji="1" lang="zh-CN" altLang="en-US" dirty="0" smtClean="0">
                <a:solidFill>
                  <a:srgbClr val="FF0000"/>
                </a:solidFill>
              </a:rPr>
              <a:t>题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43010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Tx/>
              <a:buAutoNum type="circleNumDbPlain"/>
            </a:pPr>
            <a:r>
              <a:rPr kumimoji="1" lang="zh-CN" altLang="en-US"/>
              <a:t>单人观点题同</a:t>
            </a:r>
            <a:r>
              <a:rPr kumimoji="1" lang="en-US" altLang="zh-CN" dirty="0"/>
              <a:t>section2</a:t>
            </a:r>
            <a:r>
              <a:rPr kumimoji="1" lang="zh-CN" altLang="en-US" dirty="0"/>
              <a:t>做法</a:t>
            </a:r>
            <a:endParaRPr kumimoji="1" lang="en-US" altLang="zh-CN" dirty="0"/>
          </a:p>
          <a:p>
            <a:pPr marL="514350" indent="-514350">
              <a:buFontTx/>
              <a:buAutoNum type="circleNumDbPlain"/>
            </a:pPr>
            <a:endParaRPr kumimoji="1" lang="en-US" altLang="zh-CN" dirty="0"/>
          </a:p>
          <a:p>
            <a:pPr marL="514350" indent="-514350">
              <a:buFontTx/>
              <a:buAutoNum type="circleNumDbPlain"/>
            </a:pPr>
            <a:r>
              <a:rPr kumimoji="1" lang="zh-CN" altLang="en-US" dirty="0"/>
              <a:t>双人观点题较复杂，需听两人的态度并最终达成共识的选项（往往靠后）</a:t>
            </a:r>
            <a:endParaRPr kumimoji="1" lang="en-US" altLang="zh-CN" dirty="0"/>
          </a:p>
          <a:p>
            <a:pPr marL="514350" indent="-514350">
              <a:buFontTx/>
              <a:buAutoNum type="circleNumDbPlain"/>
            </a:pPr>
            <a:endParaRPr kumimoji="1" lang="en-US" altLang="zh-CN" dirty="0"/>
          </a:p>
          <a:p>
            <a:pPr marL="514350" indent="-514350">
              <a:buFontTx/>
              <a:buAutoNum type="circleNumDbPlain"/>
            </a:pPr>
            <a:r>
              <a:rPr kumimoji="1" lang="zh-CN" altLang="en-US" dirty="0"/>
              <a:t>信号词的重要性（</a:t>
            </a:r>
            <a:r>
              <a:rPr kumimoji="1" lang="en-US" altLang="zh-CN" dirty="0"/>
              <a:t>but, so)</a:t>
            </a:r>
            <a:endParaRPr kumimoji="1" lang="en-US" altLang="zh-CN" dirty="0"/>
          </a:p>
          <a:p>
            <a:pPr marL="514350" indent="-514350">
              <a:buFontTx/>
              <a:buAutoNum type="circleNumDbPlain"/>
            </a:pPr>
            <a:endParaRPr kumimoji="1" lang="en-US" altLang="zh-CN" dirty="0"/>
          </a:p>
          <a:p>
            <a:pPr marL="514350" indent="-514350">
              <a:buFontTx/>
              <a:buAutoNum type="circleNumDbPlain"/>
            </a:pPr>
            <a:r>
              <a:rPr kumimoji="1" lang="zh-CN" altLang="en-US" dirty="0"/>
              <a:t>同义替换的难度</a:t>
            </a:r>
            <a:r>
              <a:rPr kumimoji="1" lang="en-US" altLang="zh-CN" dirty="0"/>
              <a:t>-</a:t>
            </a:r>
            <a:r>
              <a:rPr kumimoji="1" lang="zh-CN" altLang="en-US" dirty="0"/>
              <a:t>精听记录替换并记忆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3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30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30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430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0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13" y="1011238"/>
            <a:ext cx="8361362" cy="515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4" name="文本框 2"/>
          <p:cNvSpPr txBox="1">
            <a:spLocks noChangeArrowheads="1"/>
          </p:cNvSpPr>
          <p:nvPr/>
        </p:nvSpPr>
        <p:spPr bwMode="auto">
          <a:xfrm>
            <a:off x="257175" y="1497013"/>
            <a:ext cx="12033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>
                <a:solidFill>
                  <a:srgbClr val="FF0000"/>
                </a:solidFill>
              </a:rPr>
              <a:t>12-5-3</a:t>
            </a:r>
            <a:r>
              <a:rPr kumimoji="1" lang="zh-CN" altLang="en-US" sz="1800">
                <a:solidFill>
                  <a:srgbClr val="FF0000"/>
                </a:solidFill>
              </a:rPr>
              <a:t> </a:t>
            </a:r>
            <a:r>
              <a:rPr kumimoji="1" lang="en-US" altLang="zh-CN" sz="1800">
                <a:solidFill>
                  <a:srgbClr val="FF0000"/>
                </a:solidFill>
              </a:rPr>
              <a:t>p14</a:t>
            </a:r>
            <a:endParaRPr kumimoji="1" lang="zh-CN" altLang="en-US" sz="1800">
              <a:solidFill>
                <a:srgbClr val="FF0000"/>
              </a:solidFill>
            </a:endParaRPr>
          </a:p>
        </p:txBody>
      </p:sp>
      <p:sp>
        <p:nvSpPr>
          <p:cNvPr id="44035" name="文本框 1"/>
          <p:cNvSpPr txBox="1">
            <a:spLocks noChangeArrowheads="1"/>
          </p:cNvSpPr>
          <p:nvPr/>
        </p:nvSpPr>
        <p:spPr bwMode="auto">
          <a:xfrm>
            <a:off x="658813" y="3876675"/>
            <a:ext cx="7016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/>
              <a:t>0’45’’</a:t>
            </a:r>
            <a:endParaRPr kumimoji="1" lang="zh-CN" altLang="en-US"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728663" y="365125"/>
            <a:ext cx="10515600" cy="1325563"/>
          </a:xfrm>
        </p:spPr>
        <p:txBody>
          <a:bodyPr/>
          <a:lstStyle/>
          <a:p>
            <a:pPr algn="ctr" eaLnBrk="1" hangingPunct="1"/>
            <a:r>
              <a:rPr kumimoji="1" lang="en-US" altLang="zh-CN"/>
              <a:t>Answers </a:t>
            </a:r>
            <a:endParaRPr kumimoji="1" lang="zh-CN" altLang="en-US"/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69913" y="1838325"/>
            <a:ext cx="10515600" cy="4351338"/>
          </a:xfrm>
        </p:spPr>
        <p:txBody>
          <a:bodyPr/>
          <a:lstStyle/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21. B 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22. C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23. C 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endParaRPr kumimoji="1" lang="zh-CN" altLang="en-US" sz="40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图片 2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0238" y="643731"/>
            <a:ext cx="8101013" cy="5589587"/>
          </a:xfrm>
          <a:noFill/>
        </p:spPr>
      </p:pic>
      <p:sp>
        <p:nvSpPr>
          <p:cNvPr id="46082" name="标题 4"/>
          <p:cNvSpPr>
            <a:spLocks noGrp="1" noChangeArrowheads="1"/>
          </p:cNvSpPr>
          <p:nvPr>
            <p:ph type="title"/>
          </p:nvPr>
        </p:nvSpPr>
        <p:spPr>
          <a:xfrm>
            <a:off x="252413" y="1463675"/>
            <a:ext cx="866775" cy="646113"/>
          </a:xfrm>
          <a:noFill/>
        </p:spPr>
        <p:txBody>
          <a:bodyPr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1800">
                <a:solidFill>
                  <a:srgbClr val="FF0000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rPr>
              <a:t>15-4-3 p77</a:t>
            </a:r>
            <a:endParaRPr kumimoji="1" lang="zh-CN" altLang="en-US" sz="1800">
              <a:solidFill>
                <a:srgbClr val="FF0000"/>
              </a:solidFill>
              <a:latin typeface="Calibri" panose="020F0502020204030204" charset="0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46083" name="文本框 1"/>
          <p:cNvSpPr txBox="1">
            <a:spLocks noChangeArrowheads="1"/>
          </p:cNvSpPr>
          <p:nvPr/>
        </p:nvSpPr>
        <p:spPr bwMode="auto">
          <a:xfrm>
            <a:off x="536575" y="3438525"/>
            <a:ext cx="7016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/>
              <a:t>0’46’’</a:t>
            </a:r>
            <a:endParaRPr kumimoji="1" lang="zh-CN" altLang="en-US"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标题 1"/>
          <p:cNvSpPr>
            <a:spLocks noGrp="1"/>
          </p:cNvSpPr>
          <p:nvPr>
            <p:ph type="title"/>
          </p:nvPr>
        </p:nvSpPr>
        <p:spPr>
          <a:xfrm>
            <a:off x="728663" y="365125"/>
            <a:ext cx="10515600" cy="1325563"/>
          </a:xfrm>
        </p:spPr>
        <p:txBody>
          <a:bodyPr/>
          <a:lstStyle/>
          <a:p>
            <a:pPr algn="ctr" eaLnBrk="1" hangingPunct="1"/>
            <a:r>
              <a:rPr kumimoji="1" lang="en-US" altLang="zh-CN"/>
              <a:t>Answers </a:t>
            </a:r>
            <a:endParaRPr kumimoji="1" lang="zh-CN" altLang="en-US"/>
          </a:p>
        </p:txBody>
      </p:sp>
      <p:sp>
        <p:nvSpPr>
          <p:cNvPr id="47106" name="内容占位符 2"/>
          <p:cNvSpPr>
            <a:spLocks noGrp="1"/>
          </p:cNvSpPr>
          <p:nvPr>
            <p:ph idx="1"/>
          </p:nvPr>
        </p:nvSpPr>
        <p:spPr>
          <a:xfrm>
            <a:off x="569913" y="1838325"/>
            <a:ext cx="10515600" cy="4351338"/>
          </a:xfrm>
        </p:spPr>
        <p:txBody>
          <a:bodyPr/>
          <a:lstStyle/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21. B 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22. A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23. B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r>
              <a:rPr kumimoji="1" lang="en-US" altLang="zh-CN" sz="4000" b="1">
                <a:solidFill>
                  <a:srgbClr val="FF0000"/>
                </a:solidFill>
              </a:rPr>
              <a:t>24. A </a:t>
            </a: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endParaRPr kumimoji="1" lang="en-US" altLang="zh-CN" sz="4000" b="1">
              <a:solidFill>
                <a:srgbClr val="FF0000"/>
              </a:solidFill>
            </a:endParaRPr>
          </a:p>
          <a:p>
            <a:pPr marL="0" indent="0" algn="ctr" eaLnBrk="1" hangingPunct="1">
              <a:buFont typeface="Arial" panose="020B0604020202020204" pitchFamily="34" charset="0"/>
              <a:buNone/>
            </a:pPr>
            <a:endParaRPr kumimoji="1" lang="zh-CN" altLang="en-US" sz="40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28"/>
          <a:stretch>
            <a:fillRect/>
          </a:stretch>
        </p:blipFill>
        <p:spPr bwMode="auto">
          <a:xfrm>
            <a:off x="1736725" y="698500"/>
            <a:ext cx="8750300" cy="5989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8" name="文本框 1"/>
          <p:cNvSpPr txBox="1">
            <a:spLocks noChangeArrowheads="1"/>
          </p:cNvSpPr>
          <p:nvPr/>
        </p:nvSpPr>
        <p:spPr bwMode="auto">
          <a:xfrm>
            <a:off x="3954463" y="209550"/>
            <a:ext cx="13747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>
                <a:solidFill>
                  <a:srgbClr val="FF0000"/>
                </a:solidFill>
              </a:rPr>
              <a:t>Part2</a:t>
            </a:r>
            <a:r>
              <a:rPr kumimoji="1" lang="zh-CN" altLang="en-US" sz="1800">
                <a:solidFill>
                  <a:srgbClr val="FF0000"/>
                </a:solidFill>
              </a:rPr>
              <a:t>单选题</a:t>
            </a:r>
            <a:endParaRPr kumimoji="1" lang="zh-CN" altLang="en-US" sz="1800">
              <a:solidFill>
                <a:srgbClr val="FF0000"/>
              </a:solidFill>
            </a:endParaRPr>
          </a:p>
        </p:txBody>
      </p:sp>
      <p:sp>
        <p:nvSpPr>
          <p:cNvPr id="19459" name="文本框 1"/>
          <p:cNvSpPr txBox="1">
            <a:spLocks noChangeArrowheads="1"/>
          </p:cNvSpPr>
          <p:nvPr/>
        </p:nvSpPr>
        <p:spPr bwMode="auto">
          <a:xfrm>
            <a:off x="5605546" y="225563"/>
            <a:ext cx="378821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zh-CN" altLang="en-US" sz="1800" b="1" dirty="0">
                <a:solidFill>
                  <a:srgbClr val="2F5597"/>
                </a:solidFill>
              </a:rPr>
              <a:t>独白</a:t>
            </a:r>
            <a:r>
              <a:rPr kumimoji="1" lang="en-US" altLang="zh-CN" sz="1800" b="1" dirty="0">
                <a:solidFill>
                  <a:srgbClr val="2F5597"/>
                </a:solidFill>
              </a:rPr>
              <a:t>--</a:t>
            </a:r>
            <a:r>
              <a:rPr kumimoji="1" lang="zh-CN" altLang="en-US" sz="1800" b="1" dirty="0">
                <a:solidFill>
                  <a:srgbClr val="2F5597"/>
                </a:solidFill>
              </a:rPr>
              <a:t>旅游</a:t>
            </a:r>
            <a:r>
              <a:rPr kumimoji="1" lang="zh-CN" altLang="en-US" sz="1800" b="1" dirty="0" smtClean="0">
                <a:solidFill>
                  <a:srgbClr val="2F5597"/>
                </a:solidFill>
              </a:rPr>
              <a:t>，工作，城镇发展等介绍</a:t>
            </a:r>
            <a:endParaRPr kumimoji="1" lang="zh-CN" altLang="en-US" sz="1800" b="1" dirty="0">
              <a:solidFill>
                <a:srgbClr val="2F559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04"/>
          <a:stretch>
            <a:fillRect/>
          </a:stretch>
        </p:blipFill>
        <p:spPr bwMode="auto">
          <a:xfrm>
            <a:off x="2279650" y="854075"/>
            <a:ext cx="8002588" cy="559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2" name="文本框 1"/>
          <p:cNvSpPr txBox="1">
            <a:spLocks noChangeArrowheads="1"/>
          </p:cNvSpPr>
          <p:nvPr/>
        </p:nvSpPr>
        <p:spPr bwMode="auto">
          <a:xfrm>
            <a:off x="3875088" y="247650"/>
            <a:ext cx="13763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>
                <a:solidFill>
                  <a:srgbClr val="FF0000"/>
                </a:solidFill>
              </a:rPr>
              <a:t>Part3</a:t>
            </a:r>
            <a:r>
              <a:rPr kumimoji="1" lang="zh-CN" altLang="en-US" sz="1800">
                <a:solidFill>
                  <a:srgbClr val="FF0000"/>
                </a:solidFill>
              </a:rPr>
              <a:t>单选题</a:t>
            </a:r>
            <a:endParaRPr kumimoji="1" lang="zh-CN" altLang="en-US" sz="1800">
              <a:solidFill>
                <a:srgbClr val="FF0000"/>
              </a:solidFill>
            </a:endParaRPr>
          </a:p>
        </p:txBody>
      </p:sp>
      <p:sp>
        <p:nvSpPr>
          <p:cNvPr id="20483" name="文本框 1"/>
          <p:cNvSpPr txBox="1">
            <a:spLocks noChangeArrowheads="1"/>
          </p:cNvSpPr>
          <p:nvPr/>
        </p:nvSpPr>
        <p:spPr bwMode="auto">
          <a:xfrm>
            <a:off x="5749925" y="247650"/>
            <a:ext cx="323037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zh-CN" altLang="en-US" sz="1800" b="1" dirty="0" smtClean="0">
                <a:solidFill>
                  <a:srgbClr val="2F5597"/>
                </a:solidFill>
              </a:rPr>
              <a:t>会话</a:t>
            </a:r>
            <a:r>
              <a:rPr kumimoji="1" lang="en-US" altLang="zh-CN" sz="1800" b="1" dirty="0" smtClean="0">
                <a:solidFill>
                  <a:srgbClr val="2F5597"/>
                </a:solidFill>
              </a:rPr>
              <a:t>-</a:t>
            </a:r>
            <a:r>
              <a:rPr kumimoji="1" lang="zh-CN" altLang="en-US" sz="1800" b="1" dirty="0">
                <a:solidFill>
                  <a:srgbClr val="2F5597"/>
                </a:solidFill>
              </a:rPr>
              <a:t>学术讨论（</a:t>
            </a:r>
            <a:r>
              <a:rPr kumimoji="1" lang="zh-CN" altLang="en-US" sz="1800" b="1" dirty="0" smtClean="0">
                <a:solidFill>
                  <a:srgbClr val="2F5597"/>
                </a:solidFill>
              </a:rPr>
              <a:t>师生 </a:t>
            </a:r>
            <a:r>
              <a:rPr kumimoji="1" lang="en-US" altLang="zh-CN" sz="1800" b="1" dirty="0" smtClean="0">
                <a:solidFill>
                  <a:srgbClr val="2F5597"/>
                </a:solidFill>
              </a:rPr>
              <a:t>/</a:t>
            </a:r>
            <a:r>
              <a:rPr kumimoji="1" lang="zh-CN" altLang="en-US" sz="1800" b="1" dirty="0" smtClean="0">
                <a:solidFill>
                  <a:srgbClr val="2F5597"/>
                </a:solidFill>
              </a:rPr>
              <a:t> 同学）</a:t>
            </a:r>
            <a:endParaRPr kumimoji="1" lang="zh-CN" altLang="en-US" sz="1800" b="1" dirty="0">
              <a:solidFill>
                <a:srgbClr val="2F559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标题 1"/>
          <p:cNvSpPr>
            <a:spLocks noGrp="1"/>
          </p:cNvSpPr>
          <p:nvPr>
            <p:ph type="title"/>
          </p:nvPr>
        </p:nvSpPr>
        <p:spPr>
          <a:xfrm>
            <a:off x="801688" y="2279650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b="1">
                <a:solidFill>
                  <a:srgbClr val="FF0000"/>
                </a:solidFill>
              </a:rPr>
              <a:t>Section2</a:t>
            </a:r>
            <a:r>
              <a:rPr kumimoji="1" lang="zh-CN" altLang="en-US" b="1">
                <a:solidFill>
                  <a:srgbClr val="FF0000"/>
                </a:solidFill>
              </a:rPr>
              <a:t>单选题</a:t>
            </a:r>
            <a:endParaRPr kumimoji="1" lang="zh-CN" altLang="en-US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28"/>
          <a:stretch>
            <a:fillRect/>
          </a:stretch>
        </p:blipFill>
        <p:spPr bwMode="auto">
          <a:xfrm>
            <a:off x="1806241" y="882233"/>
            <a:ext cx="7866063" cy="538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0" name="文本框 2"/>
          <p:cNvSpPr txBox="1">
            <a:spLocks noChangeArrowheads="1"/>
          </p:cNvSpPr>
          <p:nvPr/>
        </p:nvSpPr>
        <p:spPr bwMode="auto">
          <a:xfrm>
            <a:off x="10515500" y="2021306"/>
            <a:ext cx="1136851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u="sng">
                <a:solidFill>
                  <a:srgbClr val="FF0000"/>
                </a:solidFill>
              </a:rPr>
              <a:t>15-1-2</a:t>
            </a:r>
            <a:endParaRPr kumimoji="1" lang="en-US" altLang="zh-CN" u="sng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u="sng" dirty="0">
                <a:solidFill>
                  <a:srgbClr val="FF0000"/>
                </a:solidFill>
              </a:rPr>
              <a:t>p11</a:t>
            </a:r>
            <a:endParaRPr kumimoji="1" lang="zh-CN" altLang="en-US" u="sng" dirty="0">
              <a:solidFill>
                <a:srgbClr val="FF0000"/>
              </a:solidFill>
            </a:endParaRPr>
          </a:p>
        </p:txBody>
      </p:sp>
      <p:sp>
        <p:nvSpPr>
          <p:cNvPr id="22531" name="文本框 1"/>
          <p:cNvSpPr txBox="1">
            <a:spLocks noChangeArrowheads="1"/>
          </p:cNvSpPr>
          <p:nvPr/>
        </p:nvSpPr>
        <p:spPr bwMode="auto">
          <a:xfrm>
            <a:off x="10687050" y="6082883"/>
            <a:ext cx="12287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 dirty="0"/>
              <a:t>0</a:t>
            </a:r>
            <a:r>
              <a:rPr kumimoji="1" lang="en-US" altLang="zh-CN" sz="1800" dirty="0"/>
              <a:t>’</a:t>
            </a:r>
            <a:r>
              <a:rPr kumimoji="1" lang="en-US" altLang="zh-CN" sz="1800" dirty="0"/>
              <a:t>45</a:t>
            </a:r>
            <a:r>
              <a:rPr kumimoji="1" lang="zh-CN" altLang="en-US" sz="1800" dirty="0"/>
              <a:t>‘’</a:t>
            </a:r>
            <a:endParaRPr kumimoji="1" lang="zh-CN" alt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b="1">
                <a:solidFill>
                  <a:srgbClr val="FF0000"/>
                </a:solidFill>
              </a:rPr>
              <a:t>听前</a:t>
            </a:r>
            <a:r>
              <a:rPr kumimoji="1" lang="en-US" altLang="zh-CN" b="1">
                <a:solidFill>
                  <a:srgbClr val="FF0000"/>
                </a:solidFill>
              </a:rPr>
              <a:t>-</a:t>
            </a:r>
            <a:r>
              <a:rPr kumimoji="1" lang="zh-CN" altLang="en-US" b="1">
                <a:solidFill>
                  <a:srgbClr val="FF0000"/>
                </a:solidFill>
              </a:rPr>
              <a:t>审题</a:t>
            </a:r>
            <a:endParaRPr kumimoji="1" lang="zh-CN" altLang="en-US" b="1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25563" y="1712913"/>
            <a:ext cx="10515600" cy="4351337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u="sng">
                <a:solidFill>
                  <a:srgbClr val="C00000"/>
                </a:solidFill>
              </a:rPr>
              <a:t>注意：题干和选项都要审</a:t>
            </a:r>
            <a:endParaRPr kumimoji="1" lang="zh-CN" altLang="en-US" u="sng">
              <a:solidFill>
                <a:srgbClr val="C00000"/>
              </a:solidFill>
            </a:endParaRPr>
          </a:p>
        </p:txBody>
      </p:sp>
      <p:sp>
        <p:nvSpPr>
          <p:cNvPr id="4" name="内容占位符 2"/>
          <p:cNvSpPr txBox="1"/>
          <p:nvPr/>
        </p:nvSpPr>
        <p:spPr bwMode="auto">
          <a:xfrm>
            <a:off x="2152650" y="2636838"/>
            <a:ext cx="7886700" cy="342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kumimoji="1" lang="zh-CN" altLang="en-US">
                <a:solidFill>
                  <a:srgbClr val="2F5597"/>
                </a:solidFill>
              </a:rPr>
              <a:t>题干：</a:t>
            </a:r>
            <a:endParaRPr kumimoji="1" lang="en-US" altLang="zh-CN">
              <a:solidFill>
                <a:srgbClr val="2F5597"/>
              </a:solidFill>
            </a:endParaRPr>
          </a:p>
          <a:p>
            <a:pPr>
              <a:buFontTx/>
              <a:buAutoNum type="circleNumDbPlain"/>
            </a:pPr>
            <a:r>
              <a:rPr kumimoji="1" lang="zh-CN" altLang="en-US">
                <a:solidFill>
                  <a:srgbClr val="2F5597"/>
                </a:solidFill>
              </a:rPr>
              <a:t>名词（非主题词）</a:t>
            </a:r>
            <a:r>
              <a:rPr kumimoji="1" lang="en-US" altLang="zh-CN">
                <a:solidFill>
                  <a:srgbClr val="2F5597"/>
                </a:solidFill>
              </a:rPr>
              <a:t>--</a:t>
            </a:r>
            <a:r>
              <a:rPr kumimoji="1" lang="zh-CN" altLang="en-US">
                <a:solidFill>
                  <a:srgbClr val="2F5597"/>
                </a:solidFill>
              </a:rPr>
              <a:t>定位</a:t>
            </a:r>
            <a:endParaRPr kumimoji="1" lang="en-US" altLang="zh-CN">
              <a:solidFill>
                <a:srgbClr val="2F5597"/>
              </a:solidFill>
            </a:endParaRPr>
          </a:p>
          <a:p>
            <a:pPr>
              <a:buFontTx/>
              <a:buAutoNum type="circleNumDbPlain"/>
            </a:pPr>
            <a:r>
              <a:rPr kumimoji="1" lang="zh-CN" altLang="en-US">
                <a:solidFill>
                  <a:srgbClr val="2F5597"/>
                </a:solidFill>
              </a:rPr>
              <a:t>限定词（形，动，副，状，否）</a:t>
            </a:r>
            <a:r>
              <a:rPr kumimoji="1" lang="en-US" altLang="zh-CN">
                <a:solidFill>
                  <a:srgbClr val="2F5597"/>
                </a:solidFill>
              </a:rPr>
              <a:t>--</a:t>
            </a:r>
            <a:r>
              <a:rPr kumimoji="1" lang="zh-CN" altLang="en-US">
                <a:solidFill>
                  <a:srgbClr val="2F5597"/>
                </a:solidFill>
              </a:rPr>
              <a:t>选择答案</a:t>
            </a:r>
            <a:endParaRPr kumimoji="1" lang="en-US" altLang="zh-CN">
              <a:solidFill>
                <a:srgbClr val="2F5597"/>
              </a:solidFill>
            </a:endParaRPr>
          </a:p>
          <a:p>
            <a:pPr>
              <a:buFontTx/>
              <a:buAutoNum type="circleNumDbPlain"/>
            </a:pPr>
            <a:endParaRPr kumimoji="1" lang="en-US" altLang="zh-CN">
              <a:solidFill>
                <a:srgbClr val="2F5597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kumimoji="1" lang="zh-CN" altLang="en-US">
                <a:solidFill>
                  <a:srgbClr val="2F5597"/>
                </a:solidFill>
              </a:rPr>
              <a:t>选项：</a:t>
            </a:r>
            <a:endParaRPr kumimoji="1" lang="en-US" altLang="zh-CN">
              <a:solidFill>
                <a:srgbClr val="2F5597"/>
              </a:solidFill>
            </a:endParaRPr>
          </a:p>
          <a:p>
            <a:pPr>
              <a:buFontTx/>
              <a:buAutoNum type="circleNumDbPlain"/>
            </a:pPr>
            <a:r>
              <a:rPr kumimoji="1" lang="zh-CN" altLang="en-US">
                <a:solidFill>
                  <a:srgbClr val="2F5597"/>
                </a:solidFill>
              </a:rPr>
              <a:t>短选项：熟悉词义</a:t>
            </a:r>
            <a:endParaRPr kumimoji="1" lang="en-US" altLang="zh-CN">
              <a:solidFill>
                <a:srgbClr val="2F5597"/>
              </a:solidFill>
            </a:endParaRPr>
          </a:p>
          <a:p>
            <a:pPr>
              <a:buFontTx/>
              <a:buAutoNum type="circleNumDbPlain"/>
            </a:pPr>
            <a:r>
              <a:rPr kumimoji="1" lang="zh-CN" altLang="en-US">
                <a:solidFill>
                  <a:srgbClr val="2F5597"/>
                </a:solidFill>
              </a:rPr>
              <a:t>长选项：对比划差异（不划相似或雷同）</a:t>
            </a:r>
            <a:endParaRPr kumimoji="1" lang="zh-CN" altLang="en-US">
              <a:solidFill>
                <a:srgbClr val="2F559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28"/>
          <a:stretch>
            <a:fillRect/>
          </a:stretch>
        </p:blipFill>
        <p:spPr bwMode="auto">
          <a:xfrm>
            <a:off x="1725781" y="784725"/>
            <a:ext cx="8379661" cy="5736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6" name="文本框 2"/>
          <p:cNvSpPr txBox="1">
            <a:spLocks noChangeArrowheads="1"/>
          </p:cNvSpPr>
          <p:nvPr/>
        </p:nvSpPr>
        <p:spPr bwMode="auto">
          <a:xfrm>
            <a:off x="10778925" y="1780674"/>
            <a:ext cx="113685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u="sng">
                <a:solidFill>
                  <a:srgbClr val="FF0000"/>
                </a:solidFill>
              </a:rPr>
              <a:t>15-1-2</a:t>
            </a:r>
            <a:endParaRPr kumimoji="1" lang="en-US" altLang="zh-CN" u="sng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u="sng" dirty="0">
                <a:solidFill>
                  <a:srgbClr val="FF0000"/>
                </a:solidFill>
              </a:rPr>
              <a:t>p11</a:t>
            </a:r>
            <a:endParaRPr kumimoji="1" lang="zh-CN" altLang="en-US" u="sng" dirty="0">
              <a:solidFill>
                <a:srgbClr val="FF0000"/>
              </a:solidFill>
            </a:endParaRPr>
          </a:p>
        </p:txBody>
      </p:sp>
      <p:sp>
        <p:nvSpPr>
          <p:cNvPr id="26627" name="文本框 1"/>
          <p:cNvSpPr txBox="1">
            <a:spLocks noChangeArrowheads="1"/>
          </p:cNvSpPr>
          <p:nvPr/>
        </p:nvSpPr>
        <p:spPr bwMode="auto">
          <a:xfrm>
            <a:off x="10687050" y="5984374"/>
            <a:ext cx="12287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/>
              <a:t>0</a:t>
            </a:r>
            <a:r>
              <a:rPr kumimoji="1" lang="en-US" altLang="zh-CN" sz="1800"/>
              <a:t>’</a:t>
            </a:r>
            <a:r>
              <a:rPr kumimoji="1" lang="en-US" altLang="zh-CN" sz="1800"/>
              <a:t>45</a:t>
            </a:r>
            <a:r>
              <a:rPr kumimoji="1" lang="zh-CN" altLang="en-US" sz="1800"/>
              <a:t>‘’</a:t>
            </a:r>
            <a:endParaRPr kumimoji="1" lang="zh-CN" altLang="en-US"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标题 1"/>
          <p:cNvSpPr>
            <a:spLocks noGrp="1"/>
          </p:cNvSpPr>
          <p:nvPr>
            <p:ph type="title"/>
          </p:nvPr>
        </p:nvSpPr>
        <p:spPr>
          <a:xfrm>
            <a:off x="728663" y="365125"/>
            <a:ext cx="10515600" cy="1325563"/>
          </a:xfrm>
        </p:spPr>
        <p:txBody>
          <a:bodyPr/>
          <a:lstStyle/>
          <a:p>
            <a:pPr algn="ctr" eaLnBrk="1" hangingPunct="1"/>
            <a:r>
              <a:rPr kumimoji="1" lang="en-US" altLang="zh-CN"/>
              <a:t>Answers </a:t>
            </a:r>
            <a:endParaRPr kumimoji="1" lang="zh-CN" altLang="en-US"/>
          </a:p>
        </p:txBody>
      </p:sp>
      <p:sp>
        <p:nvSpPr>
          <p:cNvPr id="27650" name="内容占位符 2"/>
          <p:cNvSpPr>
            <a:spLocks noGrp="1"/>
          </p:cNvSpPr>
          <p:nvPr>
            <p:ph idx="1"/>
          </p:nvPr>
        </p:nvSpPr>
        <p:spPr>
          <a:xfrm>
            <a:off x="1905418" y="1690688"/>
            <a:ext cx="2702676" cy="4351338"/>
          </a:xfrm>
        </p:spPr>
        <p:txBody>
          <a:bodyPr/>
          <a:lstStyle/>
          <a:p>
            <a:pPr marL="0" indent="0" eaLnBrk="1" hangingPunct="1">
              <a:buFont typeface="Arial" panose="020B0604020202020204" pitchFamily="34" charset="0"/>
              <a:buNone/>
            </a:pPr>
            <a:r>
              <a:rPr kumimoji="1" lang="en-US" altLang="zh-CN" sz="4000" b="1" dirty="0">
                <a:solidFill>
                  <a:srgbClr val="FF0000"/>
                </a:solidFill>
              </a:rPr>
              <a:t>11. A </a:t>
            </a: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kumimoji="1" lang="en-US" altLang="zh-CN" sz="4000" b="1" dirty="0">
                <a:solidFill>
                  <a:srgbClr val="FF0000"/>
                </a:solidFill>
              </a:rPr>
              <a:t>12. B</a:t>
            </a: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kumimoji="1" lang="en-US" altLang="zh-CN" sz="4000" b="1" dirty="0">
                <a:solidFill>
                  <a:srgbClr val="FF0000"/>
                </a:solidFill>
              </a:rPr>
              <a:t>13. A </a:t>
            </a: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kumimoji="1" lang="en-US" altLang="zh-CN" sz="4000" b="1" dirty="0">
                <a:solidFill>
                  <a:srgbClr val="FF0000"/>
                </a:solidFill>
              </a:rPr>
              <a:t>14. C</a:t>
            </a: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endParaRPr kumimoji="1" lang="en-US" altLang="zh-CN" sz="4000" b="1" dirty="0">
              <a:solidFill>
                <a:srgbClr val="FF0000"/>
              </a:solidFill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endParaRPr kumimoji="1" lang="zh-CN" altLang="en-US" sz="4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jE0Mjg3Y2YyZmIyMjljODU1OTAzM2M1ZjU4YjRjNWQ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1120</Words>
  <Application>WPS 演示</Application>
  <PresentationFormat>宽屏</PresentationFormat>
  <Paragraphs>209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44" baseType="lpstr">
      <vt:lpstr>Arial</vt:lpstr>
      <vt:lpstr>宋体</vt:lpstr>
      <vt:lpstr>Wingdings</vt:lpstr>
      <vt:lpstr>Arial</vt:lpstr>
      <vt:lpstr>黑体</vt:lpstr>
      <vt:lpstr>Impact</vt:lpstr>
      <vt:lpstr>Calibri</vt:lpstr>
      <vt:lpstr>等线</vt:lpstr>
      <vt:lpstr>微软雅黑</vt:lpstr>
      <vt:lpstr>Arial Unicode MS</vt:lpstr>
      <vt:lpstr>等线 Light</vt:lpstr>
      <vt:lpstr>华文细黑</vt:lpstr>
      <vt:lpstr>Georgia</vt:lpstr>
      <vt:lpstr>Comic Sans MS</vt:lpstr>
      <vt:lpstr>楷体</vt:lpstr>
      <vt:lpstr>Kaiti SC</vt:lpstr>
      <vt:lpstr>Office 主题</vt:lpstr>
      <vt:lpstr>自定义设计方案</vt:lpstr>
      <vt:lpstr>PowerPoint 演示文稿</vt:lpstr>
      <vt:lpstr>单选题考情</vt:lpstr>
      <vt:lpstr>PowerPoint 演示文稿</vt:lpstr>
      <vt:lpstr>PowerPoint 演示文稿</vt:lpstr>
      <vt:lpstr>Section2单选题</vt:lpstr>
      <vt:lpstr>PowerPoint 演示文稿</vt:lpstr>
      <vt:lpstr>听前-审题</vt:lpstr>
      <vt:lpstr>PowerPoint 演示文稿</vt:lpstr>
      <vt:lpstr>Answers </vt:lpstr>
      <vt:lpstr>听中</vt:lpstr>
      <vt:lpstr>PowerPoint 演示文稿</vt:lpstr>
      <vt:lpstr>高频否定词</vt:lpstr>
      <vt:lpstr>PowerPoint 演示文稿</vt:lpstr>
      <vt:lpstr>信号词signposting words</vt:lpstr>
      <vt:lpstr>听后</vt:lpstr>
      <vt:lpstr>Practice </vt:lpstr>
      <vt:lpstr>PowerPoint 演示文稿</vt:lpstr>
      <vt:lpstr>Answers </vt:lpstr>
      <vt:lpstr>Practice </vt:lpstr>
      <vt:lpstr>PowerPoint 演示文稿</vt:lpstr>
      <vt:lpstr>Answers </vt:lpstr>
      <vt:lpstr>Section3单选题</vt:lpstr>
      <vt:lpstr>PowerPoint 演示文稿</vt:lpstr>
      <vt:lpstr>Answers </vt:lpstr>
      <vt:lpstr>15-4-3 p77</vt:lpstr>
      <vt:lpstr>Answers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332491745@qq.com</dc:creator>
  <cp:lastModifiedBy>Alfred</cp:lastModifiedBy>
  <cp:revision>33</cp:revision>
  <dcterms:created xsi:type="dcterms:W3CDTF">2022-02-10T10:18:00Z</dcterms:created>
  <dcterms:modified xsi:type="dcterms:W3CDTF">2024-04-24T00:48:13Z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DBDB237F917C43AE8188DB6CAF94AEFE_12</vt:lpwstr>
  </property>
  <property fmtid="{D5CDD505-2E9C-101B-9397-08002B2CF9AE}" pid="3" name="KSOProductBuildVer">
    <vt:lpwstr>2052-12.1.0.16729</vt:lpwstr>
  </property>
</Properties>
</file>

<file path=docProps/thumbnail.jpeg>
</file>